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15"/>
  </p:notesMasterIdLst>
  <p:sldIdLst>
    <p:sldId id="258" r:id="rId5"/>
    <p:sldId id="259" r:id="rId6"/>
    <p:sldId id="262" r:id="rId7"/>
    <p:sldId id="265" r:id="rId8"/>
    <p:sldId id="277" r:id="rId9"/>
    <p:sldId id="278" r:id="rId10"/>
    <p:sldId id="266" r:id="rId11"/>
    <p:sldId id="273" r:id="rId12"/>
    <p:sldId id="274" r:id="rId13"/>
    <p:sldId id="276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orient="horz" pos="372">
          <p15:clr>
            <a:srgbClr val="A4A3A4"/>
          </p15:clr>
        </p15:guide>
        <p15:guide id="3" orient="horz" pos="908">
          <p15:clr>
            <a:srgbClr val="A4A3A4"/>
          </p15:clr>
        </p15:guide>
        <p15:guide id="4" orient="horz" pos="1537">
          <p15:clr>
            <a:srgbClr val="A4A3A4"/>
          </p15:clr>
        </p15:guide>
        <p15:guide id="5" orient="horz" pos="1199">
          <p15:clr>
            <a:srgbClr val="A4A3A4"/>
          </p15:clr>
        </p15:guide>
        <p15:guide id="6" orient="horz" pos="1805">
          <p15:clr>
            <a:srgbClr val="A4A3A4"/>
          </p15:clr>
        </p15:guide>
        <p15:guide id="7" pos="1227">
          <p15:clr>
            <a:srgbClr val="A4A3A4"/>
          </p15:clr>
        </p15:guide>
        <p15:guide id="8" pos="342">
          <p15:clr>
            <a:srgbClr val="A4A3A4"/>
          </p15:clr>
        </p15:guide>
        <p15:guide id="9" pos="5442">
          <p15:clr>
            <a:srgbClr val="A4A3A4"/>
          </p15:clr>
        </p15:guide>
        <p15:guide id="10" pos="5529">
          <p15:clr>
            <a:srgbClr val="A4A3A4"/>
          </p15:clr>
        </p15:guide>
        <p15:guide id="11" pos="217">
          <p15:clr>
            <a:srgbClr val="A4A3A4"/>
          </p15:clr>
        </p15:guide>
        <p15:guide id="12" pos="2002">
          <p15:clr>
            <a:srgbClr val="A4A3A4"/>
          </p15:clr>
        </p15:guide>
        <p15:guide id="13" pos="2316">
          <p15:clr>
            <a:srgbClr val="A4A3A4"/>
          </p15:clr>
        </p15:guide>
        <p15:guide id="14" orient="horz" pos="980">
          <p15:clr>
            <a:srgbClr val="A4A3A4"/>
          </p15:clr>
        </p15:guide>
        <p15:guide id="15" orient="horz" pos="2663">
          <p15:clr>
            <a:srgbClr val="A4A3A4"/>
          </p15:clr>
        </p15:guide>
        <p15:guide id="16" orient="horz" pos="2561">
          <p15:clr>
            <a:srgbClr val="A4A3A4"/>
          </p15:clr>
        </p15:guide>
        <p15:guide id="17" pos="2874">
          <p15:clr>
            <a:srgbClr val="A4A3A4"/>
          </p15:clr>
        </p15:guide>
        <p15:guide id="18" orient="horz" pos="1034">
          <p15:clr>
            <a:srgbClr val="A4A3A4"/>
          </p15:clr>
        </p15:guide>
        <p15:guide id="19" orient="horz" pos="229">
          <p15:clr>
            <a:srgbClr val="A4A3A4"/>
          </p15:clr>
        </p15:guide>
        <p15:guide id="20" pos="5543">
          <p15:clr>
            <a:srgbClr val="A4A3A4"/>
          </p15:clr>
        </p15:guide>
        <p15:guide id="21" pos="3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omi Anna" initials="TA" lastIdx="62" clrIdx="0">
    <p:extLst/>
  </p:cmAuthor>
  <p:cmAuthor id="2" name="Jenni Virtanen" initials="" lastIdx="5" clrIdx="1"/>
  <p:cmAuthor id="3" name="Joppe" initials="JV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9ED9"/>
    <a:srgbClr val="B7B5A5"/>
    <a:srgbClr val="A59B91"/>
    <a:srgbClr val="0C2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3" autoAdjust="0"/>
    <p:restoredTop sz="89600" autoAdjust="0"/>
  </p:normalViewPr>
  <p:slideViewPr>
    <p:cSldViewPr snapToGrid="0">
      <p:cViewPr varScale="1">
        <p:scale>
          <a:sx n="106" d="100"/>
          <a:sy n="106" d="100"/>
        </p:scale>
        <p:origin x="725" y="67"/>
      </p:cViewPr>
      <p:guideLst>
        <p:guide orient="horz" pos="672"/>
        <p:guide orient="horz" pos="372"/>
        <p:guide orient="horz" pos="908"/>
        <p:guide orient="horz" pos="1537"/>
        <p:guide orient="horz" pos="1199"/>
        <p:guide orient="horz" pos="1805"/>
        <p:guide pos="1227"/>
        <p:guide pos="342"/>
        <p:guide pos="5442"/>
        <p:guide pos="5529"/>
        <p:guide pos="217"/>
        <p:guide pos="2002"/>
        <p:guide pos="2316"/>
        <p:guide orient="horz" pos="980"/>
        <p:guide orient="horz" pos="2663"/>
        <p:guide orient="horz" pos="2561"/>
        <p:guide pos="2874"/>
        <p:guide orient="horz" pos="1034"/>
        <p:guide orient="horz" pos="229"/>
        <p:guide pos="5543"/>
        <p:guide pos="3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1E724-DCAE-4AA9-A412-1C3A884158FA}" type="datetimeFigureOut">
              <a:rPr lang="fi-FI" smtClean="0"/>
              <a:t>29.2.2016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148B5-3F9D-4893-89AF-0787B147CD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27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48B5-3F9D-4893-89AF-0787B147CD0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57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Tämä on otsikkokalvo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48B5-3F9D-4893-89AF-0787B147CD0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243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Tämä on otsikkokalvo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48B5-3F9D-4893-89AF-0787B147CD0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068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Tämä on tekstikalvo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48B5-3F9D-4893-89AF-0787B147CD0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6667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Tämä kalvo on väliotsikoita</a:t>
            </a:r>
            <a:r>
              <a:rPr lang="fi-FI" baseline="0" dirty="0" smtClean="0"/>
              <a:t> tai nostoja varten. Ympyrässä oleva teksti on esimerkki, jota ei ole pakko sisällyttää omaan esitykseen.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48B5-3F9D-4893-89AF-0787B147CD0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2070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Tämä kalvo on väliotsikoita</a:t>
            </a:r>
            <a:r>
              <a:rPr lang="fi-FI" baseline="0" dirty="0" smtClean="0"/>
              <a:t> tai nostoja varten. Lisää tekstejä ympyrään.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48B5-3F9D-4893-89AF-0787B147CD0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884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Tämä kalvo on väliotsikoita</a:t>
            </a:r>
            <a:r>
              <a:rPr lang="fi-FI" baseline="0" dirty="0" smtClean="0"/>
              <a:t> tai nostoja varten. Lisää tekstejä ympyrään.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48B5-3F9D-4893-89AF-0787B147CD0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94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ppe\Desktop\Finavia PRese\finavia_logo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850337"/>
            <a:ext cx="3543300" cy="9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9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5" y="4591685"/>
            <a:ext cx="1299536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1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5" y="4591685"/>
            <a:ext cx="1299536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9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5" y="4591685"/>
            <a:ext cx="1299536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174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5" y="4591685"/>
            <a:ext cx="1299536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270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5" y="4591685"/>
            <a:ext cx="1299536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54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5" y="4591685"/>
            <a:ext cx="1299536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41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5" y="4591685"/>
            <a:ext cx="1299536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02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5" y="4591685"/>
            <a:ext cx="1299536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93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5" y="4591685"/>
            <a:ext cx="1299536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50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5" y="4591685"/>
            <a:ext cx="1299536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5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924" y="771525"/>
            <a:ext cx="8234363" cy="1497014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4400" b="1" cap="none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i-FI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24" y="2427288"/>
            <a:ext cx="8234363" cy="1801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>
              <a:lnSpc>
                <a:spcPct val="100000"/>
              </a:lnSpc>
              <a:buFont typeface="Arial" panose="020B0604020202020204" pitchFamily="34" charset="0"/>
              <a:buNone/>
              <a:tabLst>
                <a:tab pos="266700" algn="l"/>
              </a:tabLst>
              <a:defRPr lang="en-US" sz="18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0" lvl="0" indent="0"/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5" y="4591685"/>
            <a:ext cx="1299536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8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924" y="771525"/>
            <a:ext cx="8234363" cy="1497014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4400" b="1" cap="none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i-FI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24" y="2427288"/>
            <a:ext cx="8234363" cy="1801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>
              <a:lnSpc>
                <a:spcPct val="100000"/>
              </a:lnSpc>
              <a:buFont typeface="Arial" panose="020B0604020202020204" pitchFamily="34" charset="0"/>
              <a:buNone/>
              <a:tabLst>
                <a:tab pos="266700" algn="l"/>
              </a:tabLst>
              <a:defRPr lang="en-US" sz="18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0" lvl="0" indent="0"/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5" y="4591685"/>
            <a:ext cx="1299536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4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924" y="771525"/>
            <a:ext cx="8234363" cy="1497014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4400" b="1" cap="none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i-FI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24" y="2427288"/>
            <a:ext cx="8234363" cy="1801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>
              <a:lnSpc>
                <a:spcPct val="100000"/>
              </a:lnSpc>
              <a:buFont typeface="Arial" panose="020B0604020202020204" pitchFamily="34" charset="0"/>
              <a:buNone/>
              <a:tabLst>
                <a:tab pos="266700" algn="l"/>
              </a:tabLst>
              <a:defRPr lang="en-US" sz="18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0" lvl="0" indent="0"/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5" y="4591685"/>
            <a:ext cx="1299536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7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924" y="771525"/>
            <a:ext cx="8234363" cy="1497014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4400" b="1" cap="none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i-FI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24" y="2427288"/>
            <a:ext cx="8234363" cy="1801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>
              <a:lnSpc>
                <a:spcPct val="100000"/>
              </a:lnSpc>
              <a:buFont typeface="Arial" panose="020B0604020202020204" pitchFamily="34" charset="0"/>
              <a:buNone/>
              <a:tabLst>
                <a:tab pos="266700" algn="l"/>
              </a:tabLst>
              <a:defRPr lang="en-US" sz="18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0" lvl="0" indent="0"/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5" y="4591685"/>
            <a:ext cx="1299536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7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924" y="771525"/>
            <a:ext cx="8234363" cy="1497014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4400" b="0" cap="none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i-FI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24" y="2427288"/>
            <a:ext cx="8234363" cy="1801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>
              <a:lnSpc>
                <a:spcPct val="100000"/>
              </a:lnSpc>
              <a:buFont typeface="Arial" panose="020B0604020202020204" pitchFamily="34" charset="0"/>
              <a:buNone/>
              <a:tabLst>
                <a:tab pos="266700" algn="l"/>
              </a:tabLst>
              <a:defRPr lang="en-US" sz="18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0" lvl="0" indent="0"/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5" y="4591685"/>
            <a:ext cx="1299536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9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924" y="771525"/>
            <a:ext cx="8234363" cy="1497014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4400" b="0" cap="none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i-FI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24" y="2427288"/>
            <a:ext cx="8234363" cy="1801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>
              <a:lnSpc>
                <a:spcPct val="100000"/>
              </a:lnSpc>
              <a:buFont typeface="Arial" panose="020B0604020202020204" pitchFamily="34" charset="0"/>
              <a:buNone/>
              <a:tabLst>
                <a:tab pos="266700" algn="l"/>
              </a:tabLst>
              <a:defRPr lang="en-US" sz="18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0" lvl="0" indent="0"/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5" y="4591685"/>
            <a:ext cx="1299536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3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924" y="771525"/>
            <a:ext cx="8234363" cy="1497014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4400" b="0" cap="none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i-FI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24" y="2427288"/>
            <a:ext cx="8234363" cy="1801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>
              <a:lnSpc>
                <a:spcPct val="100000"/>
              </a:lnSpc>
              <a:buFont typeface="Arial" panose="020B0604020202020204" pitchFamily="34" charset="0"/>
              <a:buNone/>
              <a:tabLst>
                <a:tab pos="266700" algn="l"/>
              </a:tabLst>
              <a:defRPr lang="en-US" sz="18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0" lvl="0" indent="0"/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5" y="4591685"/>
            <a:ext cx="1299536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5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4" y="1008856"/>
            <a:ext cx="8234364" cy="1131887"/>
          </a:xfrm>
        </p:spPr>
        <p:txBody>
          <a:bodyPr/>
          <a:lstStyle>
            <a:lvl1pPr>
              <a:lnSpc>
                <a:spcPct val="85000"/>
              </a:lnSpc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49275" y="2286000"/>
            <a:ext cx="8250238" cy="20574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576" y="4591685"/>
            <a:ext cx="1299533" cy="3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5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2924" y="363538"/>
            <a:ext cx="8234364" cy="110331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fi-FI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2924" y="4672013"/>
            <a:ext cx="20478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smtClean="0"/>
              <a:t>Jan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4150" y="4672013"/>
            <a:ext cx="38957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9413" y="4672013"/>
            <a:ext cx="20478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58BB801-58C5-314F-B1DC-8199BE42A9B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49274" y="1641475"/>
            <a:ext cx="8250239" cy="2587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373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4" r:id="rId2"/>
    <p:sldLayoutId id="2147483664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lang="en-US" sz="3200" b="0" kern="1200" cap="none">
          <a:solidFill>
            <a:schemeClr val="accent3"/>
          </a:solidFill>
          <a:latin typeface="+mn-lt"/>
          <a:ea typeface="+mn-ea"/>
          <a:cs typeface="Verdan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fi-FI" sz="1800" kern="1200">
          <a:solidFill>
            <a:schemeClr val="accent3"/>
          </a:solidFill>
          <a:latin typeface="+mn-lt"/>
          <a:ea typeface="+mn-ea"/>
          <a:cs typeface="Verdana"/>
        </a:defRPr>
      </a:lvl1pPr>
      <a:lvl2pPr marL="361950" marR="0" indent="-180975" algn="l" defTabSz="4572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lang="fi-FI" sz="1600" kern="1200">
          <a:solidFill>
            <a:schemeClr val="accent3"/>
          </a:solidFill>
          <a:latin typeface="+mn-lt"/>
          <a:ea typeface="+mn-ea"/>
          <a:cs typeface="Verdana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lang="fi-FI" sz="1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lang="fi-FI" sz="14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lang="en-US"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76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924" y="1304925"/>
            <a:ext cx="8234363" cy="1497014"/>
          </a:xfrm>
        </p:spPr>
        <p:txBody>
          <a:bodyPr/>
          <a:lstStyle/>
          <a:p>
            <a:pPr algn="ctr"/>
            <a:r>
              <a:rPr lang="fi-FI" dirty="0" smtClean="0"/>
              <a:t>Thank you!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7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924" y="771524"/>
            <a:ext cx="8234363" cy="3181276"/>
          </a:xfrm>
        </p:spPr>
        <p:txBody>
          <a:bodyPr>
            <a:normAutofit fontScale="90000"/>
          </a:bodyPr>
          <a:lstStyle/>
          <a:p>
            <a:r>
              <a:rPr lang="fi-FI" b="0" dirty="0"/>
              <a:t/>
            </a:r>
            <a:br>
              <a:rPr lang="fi-FI" b="0" dirty="0"/>
            </a:br>
            <a:r>
              <a:rPr lang="fi-FI" dirty="0" smtClean="0"/>
              <a:t>CTIF Lentoasemien </a:t>
            </a:r>
            <a:r>
              <a:rPr lang="fi-FI" dirty="0" smtClean="0"/>
              <a:t>pelastustoiminta</a:t>
            </a:r>
            <a:br>
              <a:rPr lang="fi-FI" dirty="0" smtClean="0"/>
            </a:br>
            <a:r>
              <a:rPr lang="fi-FI" dirty="0" smtClean="0"/>
              <a:t>”</a:t>
            </a:r>
            <a:r>
              <a:rPr lang="fi-FI" dirty="0" err="1" smtClean="0"/>
              <a:t>Rescuen</a:t>
            </a:r>
            <a:r>
              <a:rPr lang="fi-FI" dirty="0" smtClean="0"/>
              <a:t> and </a:t>
            </a:r>
            <a:r>
              <a:rPr lang="fi-FI" dirty="0" err="1" smtClean="0"/>
              <a:t>Fire</a:t>
            </a:r>
            <a:r>
              <a:rPr lang="fi-FI" dirty="0" smtClean="0"/>
              <a:t> </a:t>
            </a:r>
            <a:r>
              <a:rPr lang="fi-FI" dirty="0" err="1" smtClean="0"/>
              <a:t>Fighting</a:t>
            </a:r>
            <a:r>
              <a:rPr lang="fi-FI" dirty="0" smtClean="0"/>
              <a:t> on </a:t>
            </a:r>
            <a:r>
              <a:rPr lang="fi-FI" dirty="0" err="1" smtClean="0"/>
              <a:t>Airports</a:t>
            </a:r>
            <a:r>
              <a:rPr lang="fi-FI" dirty="0" smtClean="0"/>
              <a:t>”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Veli-Matti Sääskilahti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25606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924" y="771524"/>
            <a:ext cx="8234363" cy="2554875"/>
          </a:xfrm>
        </p:spPr>
        <p:txBody>
          <a:bodyPr>
            <a:normAutofit/>
          </a:bodyPr>
          <a:lstStyle/>
          <a:p>
            <a:r>
              <a:rPr lang="fi-FI" b="0" dirty="0" smtClean="0"/>
              <a:t>Ajankohtaista</a:t>
            </a:r>
            <a:r>
              <a:rPr lang="fi-FI" b="0" dirty="0"/>
              <a:t/>
            </a:r>
            <a:br>
              <a:rPr lang="fi-FI" b="0" dirty="0"/>
            </a:br>
            <a:r>
              <a:rPr lang="fi-FI" dirty="0" smtClean="0"/>
              <a:t>Toimintaa nyt ja huomenna</a:t>
            </a:r>
            <a:br>
              <a:rPr lang="fi-FI" dirty="0" smtClean="0"/>
            </a:br>
            <a:r>
              <a:rPr lang="fi-FI" dirty="0" smtClean="0"/>
              <a:t>Tavoitteita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78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/>
              <a:t/>
            </a:r>
            <a:br>
              <a:rPr lang="fi-FI" b="0" dirty="0"/>
            </a:br>
            <a:r>
              <a:rPr lang="fi-FI" dirty="0"/>
              <a:t>Ajankohtaista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EASA regulaation muutos</a:t>
            </a:r>
          </a:p>
          <a:p>
            <a:r>
              <a:rPr lang="fi-FI" dirty="0" smtClean="0"/>
              <a:t>Muuttuvat lentokoneet ja tekniikat pelastustoiminnan kannalta</a:t>
            </a:r>
          </a:p>
          <a:p>
            <a:r>
              <a:rPr lang="fi-FI" dirty="0" smtClean="0"/>
              <a:t>Pelastushenkilöstön työturvallisuus - rakettivarjot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18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Toimintaa nyt ja huomenna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Kokous kerran vuodessa</a:t>
            </a:r>
          </a:p>
          <a:p>
            <a:r>
              <a:rPr lang="fi-FI" dirty="0" smtClean="0"/>
              <a:t>Valmisteleva ”työrukkanen” Board </a:t>
            </a:r>
            <a:r>
              <a:rPr lang="fi-FI" dirty="0" err="1" smtClean="0"/>
              <a:t>meeting</a:t>
            </a:r>
            <a:r>
              <a:rPr lang="fi-FI" dirty="0"/>
              <a:t> </a:t>
            </a:r>
            <a:r>
              <a:rPr lang="fi-FI" dirty="0" smtClean="0"/>
              <a:t>2 kertaa vuodessa</a:t>
            </a:r>
          </a:p>
          <a:p>
            <a:r>
              <a:rPr lang="fi-FI" dirty="0" smtClean="0"/>
              <a:t>Pohjoismainen yhteistyö ja kokoukset kerran vuodessa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12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minun kannattaa olla mukana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Aloitin v. 2001, ensimmäinen kokous Geneve</a:t>
            </a:r>
          </a:p>
          <a:p>
            <a:r>
              <a:rPr lang="fi-FI" dirty="0" smtClean="0"/>
              <a:t>Verkostot – tiedonlähde vailla vertaa</a:t>
            </a:r>
          </a:p>
          <a:p>
            <a:r>
              <a:rPr lang="fi-FI" dirty="0" smtClean="0"/>
              <a:t>Et elä umpiossa vaan saat perspektiiviä toimintaan</a:t>
            </a:r>
          </a:p>
          <a:p>
            <a:r>
              <a:rPr lang="fi-FI" dirty="0" smtClean="0"/>
              <a:t>Tiedon jakaminen lentoasemille ja pelastuslaitoksiin</a:t>
            </a:r>
          </a:p>
          <a:p>
            <a:endParaRPr lang="fi-FI" dirty="0"/>
          </a:p>
          <a:p>
            <a:r>
              <a:rPr lang="fi-FI" dirty="0" smtClean="0"/>
              <a:t>Olen toiminut komission puheenjohtajana, nykyisin vpj.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5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67324" y="1000124"/>
            <a:ext cx="3362325" cy="3362325"/>
            <a:chOff x="5267324" y="1000124"/>
            <a:chExt cx="3362325" cy="3362325"/>
          </a:xfrm>
        </p:grpSpPr>
        <p:sp>
          <p:nvSpPr>
            <p:cNvPr id="4" name="Oval 3"/>
            <p:cNvSpPr/>
            <p:nvPr/>
          </p:nvSpPr>
          <p:spPr>
            <a:xfrm>
              <a:off x="5267324" y="1000124"/>
              <a:ext cx="3362325" cy="3362325"/>
            </a:xfrm>
            <a:prstGeom prst="ellipse">
              <a:avLst/>
            </a:prstGeom>
            <a:solidFill>
              <a:schemeClr val="bg1">
                <a:alpha val="9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i-FI" sz="2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24486" y="2019300"/>
              <a:ext cx="3048001" cy="19431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lvl="0" algn="ctr"/>
              <a:r>
                <a:rPr lang="en-US" sz="2800" dirty="0">
                  <a:solidFill>
                    <a:srgbClr val="009ED9"/>
                  </a:solidFill>
                </a:rPr>
                <a:t>We are building </a:t>
              </a:r>
              <a:r>
                <a:rPr lang="en-US" sz="2800" dirty="0" smtClean="0">
                  <a:solidFill>
                    <a:srgbClr val="009ED9"/>
                  </a:solidFill>
                </a:rPr>
                <a:t>safer travelling </a:t>
              </a:r>
              <a:r>
                <a:rPr lang="en-US" sz="2800" dirty="0">
                  <a:solidFill>
                    <a:srgbClr val="009ED9"/>
                  </a:solidFill>
                </a:rPr>
                <a:t>for the future</a:t>
              </a:r>
              <a:r>
                <a:rPr lang="en-US" sz="2800" dirty="0" smtClean="0">
                  <a:solidFill>
                    <a:srgbClr val="009ED9"/>
                  </a:solidFill>
                </a:rPr>
                <a:t>.</a:t>
              </a:r>
              <a:endParaRPr lang="fi-FI" sz="2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7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77398" y="468313"/>
            <a:ext cx="1996077" cy="1996077"/>
            <a:chOff x="5267324" y="1000124"/>
            <a:chExt cx="3362325" cy="3362325"/>
          </a:xfrm>
        </p:grpSpPr>
        <p:sp>
          <p:nvSpPr>
            <p:cNvPr id="10" name="Oval 9"/>
            <p:cNvSpPr/>
            <p:nvPr/>
          </p:nvSpPr>
          <p:spPr>
            <a:xfrm>
              <a:off x="5267324" y="1000124"/>
              <a:ext cx="3362325" cy="3362325"/>
            </a:xfrm>
            <a:prstGeom prst="ellipse">
              <a:avLst/>
            </a:prstGeom>
            <a:solidFill>
              <a:schemeClr val="bg1">
                <a:alpha val="9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i-FI" sz="13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1635" y="1683965"/>
              <a:ext cx="3241923" cy="193046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lvl="0" algn="ctr"/>
              <a:r>
                <a:rPr lang="it-IT" sz="1300" dirty="0" smtClean="0">
                  <a:solidFill>
                    <a:srgbClr val="009ED9"/>
                  </a:solidFill>
                </a:rPr>
                <a:t> </a:t>
              </a:r>
              <a:endParaRPr lang="fi-FI" sz="13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" name="Tekstiruutu 2"/>
          <p:cNvSpPr txBox="1"/>
          <p:nvPr/>
        </p:nvSpPr>
        <p:spPr>
          <a:xfrm>
            <a:off x="3283200" y="1190000"/>
            <a:ext cx="159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rgbClr val="009ED9"/>
                </a:solidFill>
              </a:rPr>
              <a:t>Passangers</a:t>
            </a:r>
            <a:r>
              <a:rPr lang="fi-FI" dirty="0">
                <a:solidFill>
                  <a:srgbClr val="009ED9"/>
                </a:solidFill>
              </a:rPr>
              <a:t> </a:t>
            </a:r>
            <a:r>
              <a:rPr lang="fi-FI" dirty="0" err="1" smtClean="0">
                <a:solidFill>
                  <a:srgbClr val="009ED9"/>
                </a:solidFill>
              </a:rPr>
              <a:t>safety</a:t>
            </a:r>
            <a:endParaRPr lang="fi-FI" dirty="0">
              <a:solidFill>
                <a:srgbClr val="009E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8441" y="1060326"/>
            <a:ext cx="2333253" cy="2333253"/>
            <a:chOff x="5267324" y="1000123"/>
            <a:chExt cx="3362325" cy="3362325"/>
          </a:xfrm>
        </p:grpSpPr>
        <p:sp>
          <p:nvSpPr>
            <p:cNvPr id="4" name="Oval 3"/>
            <p:cNvSpPr/>
            <p:nvPr/>
          </p:nvSpPr>
          <p:spPr>
            <a:xfrm>
              <a:off x="5267324" y="1000123"/>
              <a:ext cx="3362325" cy="3362325"/>
            </a:xfrm>
            <a:prstGeom prst="ellipse">
              <a:avLst/>
            </a:prstGeom>
            <a:solidFill>
              <a:schemeClr val="bg1">
                <a:alpha val="9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2000" dirty="0" err="1">
                  <a:solidFill>
                    <a:srgbClr val="009ED9"/>
                  </a:solidFill>
                </a:rPr>
                <a:t>Information</a:t>
              </a:r>
              <a:r>
                <a:rPr lang="fi-FI" sz="2000" dirty="0">
                  <a:solidFill>
                    <a:srgbClr val="009ED9"/>
                  </a:solidFill>
                </a:rPr>
                <a:t> </a:t>
              </a:r>
              <a:r>
                <a:rPr lang="fi-FI" sz="2000" dirty="0" err="1">
                  <a:solidFill>
                    <a:srgbClr val="009ED9"/>
                  </a:solidFill>
                </a:rPr>
                <a:t>sharing</a:t>
              </a:r>
              <a:r>
                <a:rPr lang="fi-FI" sz="2000" dirty="0">
                  <a:solidFill>
                    <a:srgbClr val="009ED9"/>
                  </a:solidFill>
                </a:rPr>
                <a:t> in </a:t>
              </a:r>
              <a:r>
                <a:rPr lang="fi-FI" sz="2000" dirty="0" err="1">
                  <a:solidFill>
                    <a:srgbClr val="009ED9"/>
                  </a:solidFill>
                </a:rPr>
                <a:t>good</a:t>
              </a:r>
              <a:r>
                <a:rPr lang="fi-FI" sz="2000" dirty="0">
                  <a:solidFill>
                    <a:srgbClr val="009ED9"/>
                  </a:solidFill>
                </a:rPr>
                <a:t> </a:t>
              </a:r>
              <a:r>
                <a:rPr lang="fi-FI" sz="2000" dirty="0" err="1">
                  <a:solidFill>
                    <a:srgbClr val="009ED9"/>
                  </a:solidFill>
                </a:rPr>
                <a:t>network</a:t>
              </a:r>
              <a:endParaRPr lang="fi-FI" sz="2000" dirty="0">
                <a:solidFill>
                  <a:srgbClr val="009ED9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08754" y="1942976"/>
              <a:ext cx="2809116" cy="207779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lvl="0" algn="ctr"/>
              <a:r>
                <a:rPr lang="en-US" sz="1400" dirty="0" smtClean="0">
                  <a:solidFill>
                    <a:srgbClr val="009ED9"/>
                  </a:solidFill>
                </a:rPr>
                <a:t> </a:t>
              </a:r>
              <a:endParaRPr lang="en-US" sz="1400" dirty="0">
                <a:solidFill>
                  <a:srgbClr val="009E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42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FINAVI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ED9"/>
      </a:accent1>
      <a:accent2>
        <a:srgbClr val="0C2645"/>
      </a:accent2>
      <a:accent3>
        <a:srgbClr val="565A5C"/>
      </a:accent3>
      <a:accent4>
        <a:srgbClr val="000000"/>
      </a:accent4>
      <a:accent5>
        <a:srgbClr val="009B3A"/>
      </a:accent5>
      <a:accent6>
        <a:srgbClr val="FFFFFF"/>
      </a:accent6>
      <a:hlink>
        <a:srgbClr val="009ED9"/>
      </a:hlink>
      <a:folHlink>
        <a:srgbClr val="009ED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007671B656ADB4EB883EFBABCEDFE78" ma:contentTypeVersion="0" ma:contentTypeDescription="Luo uusi asiakirja." ma:contentTypeScope="" ma:versionID="44b1649843f240a9a159580beac580f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abf2a10b083844fea3f2ad2ecd5cc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7357E2-2938-42FB-A3BB-07E5D3770D8B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348AD83-0321-46EE-9585-F9119191B9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F4D6558-5741-45B3-9BD9-2A7821B779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11927</TotalTime>
  <Words>157</Words>
  <Application>Microsoft Office PowerPoint</Application>
  <PresentationFormat>Näytössä katseltava esitys (16:9)</PresentationFormat>
  <Paragraphs>36</Paragraphs>
  <Slides>10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1_Office Theme</vt:lpstr>
      <vt:lpstr>PowerPoint-esitys</vt:lpstr>
      <vt:lpstr> CTIF Lentoasemien pelastustoiminta ”Rescuen and Fire Fighting on Airports”  Veli-Matti Sääskilahti</vt:lpstr>
      <vt:lpstr>Ajankohtaista Toimintaa nyt ja huomenna Tavoitteita</vt:lpstr>
      <vt:lpstr> Ajankohtaista</vt:lpstr>
      <vt:lpstr>Toimintaa nyt ja huomenna</vt:lpstr>
      <vt:lpstr>Miksi minun kannattaa olla mukana</vt:lpstr>
      <vt:lpstr>PowerPoint-esitys</vt:lpstr>
      <vt:lpstr>PowerPoint-esitys</vt:lpstr>
      <vt:lpstr>PowerPoint-esitys</vt:lpstr>
      <vt:lpstr>Thank you!</vt:lpstr>
    </vt:vector>
  </TitlesOfParts>
  <Company>J. Walter Thompson - Finland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Finavia PPT_esityspohja</dc:title>
  <dc:creator>FINAVIA OY</dc:creator>
  <cp:lastModifiedBy>Sääskilahti Veli-Matti</cp:lastModifiedBy>
  <cp:revision>929</cp:revision>
  <dcterms:created xsi:type="dcterms:W3CDTF">2014-10-07T06:39:04Z</dcterms:created>
  <dcterms:modified xsi:type="dcterms:W3CDTF">2016-02-29T05:37:23Z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0x0101006007671B656ADB4EB883EFBABCEDFE78</vt:lpwstr>
  </property>
</Properties>
</file>